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7" r:id="rId3"/>
    <p:sldId id="288" r:id="rId4"/>
    <p:sldId id="272" r:id="rId5"/>
    <p:sldId id="276" r:id="rId6"/>
    <p:sldId id="273" r:id="rId7"/>
    <p:sldId id="274" r:id="rId8"/>
    <p:sldId id="275" r:id="rId9"/>
    <p:sldId id="278" r:id="rId10"/>
    <p:sldId id="280" r:id="rId11"/>
    <p:sldId id="281" r:id="rId12"/>
    <p:sldId id="282" r:id="rId13"/>
    <p:sldId id="286" r:id="rId14"/>
    <p:sldId id="283" r:id="rId15"/>
    <p:sldId id="284" r:id="rId16"/>
    <p:sldId id="285" r:id="rId17"/>
    <p:sldId id="287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3.png>
</file>

<file path=ppt/media/image14.png>
</file>

<file path=ppt/media/image15.png>
</file>

<file path=ppt/media/image16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9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740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885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22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15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19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687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78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98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783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73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B29A3-5A67-4D27-A098-443580FEE8A8}" type="datetimeFigureOut">
              <a:rPr lang="en-US" smtClean="0"/>
              <a:t>6/10/2014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A2032-2CAF-4272-8E64-420D80053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287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6934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2379" y="838200"/>
            <a:ext cx="72390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A Sustainable and</a:t>
            </a:r>
          </a:p>
          <a:p>
            <a:r>
              <a:rPr lang="en-US" sz="5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Progressive Future:</a:t>
            </a:r>
          </a:p>
          <a:p>
            <a:r>
              <a:rPr lang="en-US" sz="4800" dirty="0" err="1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rgbClr val="92D050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CyanoStat</a:t>
            </a:r>
            <a:endParaRPr lang="en-US" sz="48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rgbClr val="92D050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6800" y="4800600"/>
            <a:ext cx="7239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Stephanie Conley</a:t>
            </a:r>
          </a:p>
          <a:p>
            <a:r>
              <a:rPr lang="en-US" sz="32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rgbClr val="92D050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CSE </a:t>
            </a:r>
            <a:r>
              <a:rPr lang="en-US" sz="32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rgbClr val="92D050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237D, Spring 2014</a:t>
            </a:r>
          </a:p>
          <a:p>
            <a:r>
              <a:rPr lang="en-US" sz="32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rgbClr val="92D050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UC San Diego</a:t>
            </a:r>
            <a:endParaRPr lang="en-US" sz="32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rgbClr val="92D050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146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73" y="5945659"/>
            <a:ext cx="9165432" cy="914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200" y="144959"/>
            <a:ext cx="826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Progress: </a:t>
            </a:r>
            <a:r>
              <a:rPr lang="en-US" sz="4400" dirty="0" err="1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BeagleBone</a:t>
            </a:r>
            <a:r>
              <a:rPr lang="en-US" sz="4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 Black</a:t>
            </a:r>
            <a:endParaRPr lang="en-US" sz="4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959708"/>
            <a:ext cx="5029200" cy="482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808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73" y="5945659"/>
            <a:ext cx="9165432" cy="914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200" y="144959"/>
            <a:ext cx="826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Progress: Code</a:t>
            </a:r>
            <a:endParaRPr lang="en-US" sz="4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64276" y="914400"/>
            <a:ext cx="69424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Sugarcubes" pitchFamily="2" charset="0"/>
              </a:rPr>
              <a:t>      Previous: C for </a:t>
            </a:r>
            <a:r>
              <a:rPr lang="en-US" sz="2800" dirty="0" err="1" smtClean="0">
                <a:solidFill>
                  <a:srgbClr val="00B050"/>
                </a:solidFill>
                <a:latin typeface="Sugarcubes" pitchFamily="2" charset="0"/>
              </a:rPr>
              <a:t>Arduino</a:t>
            </a:r>
            <a:endParaRPr lang="en-US" sz="2800" dirty="0" smtClean="0">
              <a:solidFill>
                <a:srgbClr val="00B050"/>
              </a:solidFill>
              <a:latin typeface="Sugarcubes" pitchFamily="2" charset="0"/>
            </a:endParaRPr>
          </a:p>
          <a:p>
            <a:endParaRPr lang="en-US" sz="3600" dirty="0">
              <a:latin typeface="Sugarcubes" pitchFamily="2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99" y="1434474"/>
            <a:ext cx="3838619" cy="44196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603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73" y="5945659"/>
            <a:ext cx="9165432" cy="914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200" y="144959"/>
            <a:ext cx="826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Progress: Organization</a:t>
            </a:r>
            <a:endParaRPr lang="en-US" sz="4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947351"/>
            <a:ext cx="8062098" cy="4938035"/>
          </a:xfrm>
          <a:prstGeom prst="rect">
            <a:avLst/>
          </a:prstGeom>
          <a:noFill/>
          <a:ln w="158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8198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200" y="144959"/>
            <a:ext cx="826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IR Sensors</a:t>
            </a:r>
            <a:endParaRPr lang="en-US" sz="4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pic>
        <p:nvPicPr>
          <p:cNvPr id="1026" name="Picture 2" descr="http://www.education.rec.ri.cmu.edu/content/electronics/boe/ir_sensor/images/409px-IR_Sensor_Principle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9843" y="947351"/>
            <a:ext cx="4648200" cy="577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614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73" y="5945659"/>
            <a:ext cx="9165432" cy="914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200" y="144959"/>
            <a:ext cx="826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Photoresistors</a:t>
            </a:r>
            <a:endParaRPr lang="en-US" sz="4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19" y="970005"/>
            <a:ext cx="8527524" cy="4955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021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73" y="5945659"/>
            <a:ext cx="9165432" cy="914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200" y="144959"/>
            <a:ext cx="826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Progress: Organization</a:t>
            </a:r>
            <a:endParaRPr lang="en-US" sz="4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947351"/>
            <a:ext cx="8062098" cy="4938035"/>
          </a:xfrm>
          <a:prstGeom prst="rect">
            <a:avLst/>
          </a:prstGeom>
          <a:noFill/>
          <a:ln w="158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6321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73" y="5945659"/>
            <a:ext cx="9165432" cy="914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200" y="144959"/>
            <a:ext cx="826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Milestones</a:t>
            </a:r>
            <a:endParaRPr lang="en-US" sz="4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1000" y="1676400"/>
            <a:ext cx="75438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itchFamily="34" charset="0"/>
              <a:buChar char="•"/>
            </a:pPr>
            <a:r>
              <a:rPr lang="en-US" sz="2400" dirty="0">
                <a:latin typeface="Sugarcubes" pitchFamily="2" charset="0"/>
              </a:rPr>
              <a:t>Python code completion</a:t>
            </a:r>
          </a:p>
          <a:p>
            <a:pPr marL="342900" lvl="0" indent="-342900">
              <a:buFont typeface="Arial" pitchFamily="34" charset="0"/>
              <a:buChar char="•"/>
            </a:pPr>
            <a:r>
              <a:rPr lang="en-US" sz="2400" dirty="0" err="1">
                <a:latin typeface="Sugarcubes" pitchFamily="2" charset="0"/>
              </a:rPr>
              <a:t>BeagleBone</a:t>
            </a:r>
            <a:r>
              <a:rPr lang="en-US" sz="2400" dirty="0">
                <a:latin typeface="Sugarcubes" pitchFamily="2" charset="0"/>
              </a:rPr>
              <a:t> Black </a:t>
            </a:r>
            <a:r>
              <a:rPr lang="en-US" sz="2400" dirty="0" smtClean="0">
                <a:latin typeface="Sugarcubes" pitchFamily="2" charset="0"/>
              </a:rPr>
              <a:t>proto board </a:t>
            </a:r>
            <a:r>
              <a:rPr lang="en-US" sz="2400" dirty="0">
                <a:latin typeface="Sugarcubes" pitchFamily="2" charset="0"/>
              </a:rPr>
              <a:t>soldered and </a:t>
            </a:r>
            <a:r>
              <a:rPr lang="en-US" sz="2400" dirty="0" smtClean="0">
                <a:latin typeface="Sugarcubes" pitchFamily="2" charset="0"/>
              </a:rPr>
              <a:t>finished.</a:t>
            </a:r>
          </a:p>
          <a:p>
            <a:pPr marL="342900" lvl="0" indent="-342900">
              <a:buFont typeface="Arial" pitchFamily="34" charset="0"/>
              <a:buChar char="•"/>
            </a:pPr>
            <a:r>
              <a:rPr lang="en-US" sz="2400" dirty="0" smtClean="0">
                <a:latin typeface="Sugarcubes" pitchFamily="2" charset="0"/>
              </a:rPr>
              <a:t>Purchase </a:t>
            </a:r>
            <a:r>
              <a:rPr lang="en-US" sz="2400" dirty="0">
                <a:latin typeface="Sugarcubes" pitchFamily="2" charset="0"/>
              </a:rPr>
              <a:t>glassware and other related parts from the stockroom in Urey </a:t>
            </a:r>
            <a:r>
              <a:rPr lang="en-US" sz="2400" dirty="0" smtClean="0">
                <a:latin typeface="Sugarcubes" pitchFamily="2" charset="0"/>
              </a:rPr>
              <a:t>Hall.</a:t>
            </a:r>
          </a:p>
          <a:p>
            <a:pPr marL="342900" lvl="0" indent="-342900">
              <a:buFont typeface="Arial" pitchFamily="34" charset="0"/>
              <a:buChar char="•"/>
            </a:pPr>
            <a:r>
              <a:rPr lang="en-US" sz="2400" dirty="0" smtClean="0">
                <a:latin typeface="Sugarcubes" pitchFamily="2" charset="0"/>
              </a:rPr>
              <a:t>Completion </a:t>
            </a:r>
            <a:r>
              <a:rPr lang="en-US" sz="2400" dirty="0">
                <a:latin typeface="Sugarcubes" pitchFamily="2" charset="0"/>
              </a:rPr>
              <a:t>of the casing/stand that will hold the system. </a:t>
            </a:r>
            <a:endParaRPr lang="en-US" sz="2400" dirty="0" smtClean="0">
              <a:latin typeface="Sugarcubes" pitchFamily="2" charset="0"/>
            </a:endParaRPr>
          </a:p>
          <a:p>
            <a:pPr marL="342900" lvl="0" indent="-342900">
              <a:buFont typeface="Arial" pitchFamily="34" charset="0"/>
              <a:buChar char="•"/>
            </a:pPr>
            <a:r>
              <a:rPr lang="en-US" sz="2400" dirty="0" smtClean="0">
                <a:latin typeface="Sugarcubes" pitchFamily="2" charset="0"/>
              </a:rPr>
              <a:t>Testing </a:t>
            </a:r>
            <a:r>
              <a:rPr lang="en-US" sz="2400" dirty="0">
                <a:latin typeface="Sugarcubes" pitchFamily="2" charset="0"/>
              </a:rPr>
              <a:t>of the IR sensors with the </a:t>
            </a:r>
            <a:r>
              <a:rPr lang="en-US" sz="2400" dirty="0" smtClean="0">
                <a:latin typeface="Sugarcubes" pitchFamily="2" charset="0"/>
              </a:rPr>
              <a:t>LED </a:t>
            </a:r>
            <a:r>
              <a:rPr lang="en-US" sz="2400" dirty="0">
                <a:latin typeface="Sugarcubes" pitchFamily="2" charset="0"/>
              </a:rPr>
              <a:t>lights.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3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5" descr="http://ucsdnews.ucsd.edu/news_uploads/algaetub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76200"/>
            <a:ext cx="9144001" cy="716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360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images.fineartamerica.com/images-medium-large/lm-of-volvox-manfred-k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9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24400" y="5961964"/>
            <a:ext cx="381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VOLVOX</a:t>
            </a:r>
            <a:endParaRPr lang="en-US" sz="3600" dirty="0" smtClean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32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shigen.nig.ac.jp/algae/images/strainsimage/nies-009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034"/>
            <a:ext cx="9144000" cy="6862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5012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718751"/>
            <a:ext cx="7467601" cy="5501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192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37519" y="2667000"/>
            <a:ext cx="826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What is the </a:t>
            </a:r>
            <a:r>
              <a:rPr lang="en-US" sz="5400" dirty="0" err="1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rgbClr val="92D050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CyanoStat</a:t>
            </a:r>
            <a:r>
              <a:rPr lang="en-US" sz="5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rgbClr val="92D050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?</a:t>
            </a:r>
            <a:endParaRPr lang="en-US" sz="5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rgbClr val="92D050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73" y="5945659"/>
            <a:ext cx="9165432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625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200" y="144959"/>
            <a:ext cx="826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Grows Algae</a:t>
            </a:r>
            <a:endParaRPr lang="en-US" sz="4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73" y="5945659"/>
            <a:ext cx="9165432" cy="914400"/>
          </a:xfrm>
          <a:prstGeom prst="rect">
            <a:avLst/>
          </a:prstGeom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710" y="1038887"/>
            <a:ext cx="6001266" cy="4906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4751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200" y="144959"/>
            <a:ext cx="826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Charts Algae Growth</a:t>
            </a:r>
            <a:endParaRPr lang="en-US" sz="4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73" y="5945659"/>
            <a:ext cx="9165432" cy="914400"/>
          </a:xfrm>
          <a:prstGeom prst="rect">
            <a:avLst/>
          </a:prstGeom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478" y="1828800"/>
            <a:ext cx="7178722" cy="4020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905000" y="1143000"/>
            <a:ext cx="655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Sugarcubes" pitchFamily="2" charset="0"/>
              </a:rPr>
              <a:t>Real time data acquisition!</a:t>
            </a:r>
            <a:endParaRPr lang="en-US" sz="2800" dirty="0">
              <a:solidFill>
                <a:srgbClr val="00B050"/>
              </a:solidFill>
              <a:latin typeface="Sugarcub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0263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200" y="144959"/>
            <a:ext cx="826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Utilizes Embedded System</a:t>
            </a:r>
            <a:endParaRPr lang="en-US" sz="4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73" y="5945659"/>
            <a:ext cx="9165432" cy="914400"/>
          </a:xfrm>
          <a:prstGeom prst="rect">
            <a:avLst/>
          </a:prstGeom>
        </p:spPr>
      </p:pic>
      <p:pic>
        <p:nvPicPr>
          <p:cNvPr id="1026" name="Picture 2" descr="http://arduino.cc/en/uploads/Trademark/ArduinoCommunity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487827"/>
            <a:ext cx="3688293" cy="1562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7647" y="1371600"/>
            <a:ext cx="3073148" cy="4233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4267200" y="3124200"/>
            <a:ext cx="762000" cy="364395"/>
          </a:xfrm>
          <a:prstGeom prst="rightArrow">
            <a:avLst/>
          </a:prstGeom>
          <a:solidFill>
            <a:srgbClr val="92D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5032" y="1295400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Sugarcubes" pitchFamily="2" charset="0"/>
              </a:rPr>
              <a:t>Reduced Production Costs!</a:t>
            </a:r>
            <a:endParaRPr lang="en-US" sz="2800" dirty="0">
              <a:solidFill>
                <a:srgbClr val="00B050"/>
              </a:solidFill>
              <a:latin typeface="Sugarcub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85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2" y="0"/>
            <a:ext cx="9165432" cy="914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200" y="144959"/>
            <a:ext cx="826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>
                  <a:solidFill>
                    <a:schemeClr val="tx1">
                      <a:alpha val="88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Sugarcubes" pitchFamily="2" charset="0"/>
              </a:rPr>
              <a:t>Handle Different Strains</a:t>
            </a:r>
            <a:endParaRPr lang="en-US" sz="4400" dirty="0">
              <a:ln>
                <a:solidFill>
                  <a:schemeClr val="tx1">
                    <a:alpha val="88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Sugarcubes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73" y="5945659"/>
            <a:ext cx="9165432" cy="914400"/>
          </a:xfrm>
          <a:prstGeom prst="rect">
            <a:avLst/>
          </a:prstGeom>
        </p:spPr>
      </p:pic>
      <p:pic>
        <p:nvPicPr>
          <p:cNvPr id="9" name="Picture 2" descr="http://blogs.scientificamerican.com/media/inline/blog/Image/iStock-algae(1)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990600"/>
            <a:ext cx="6400800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010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</TotalTime>
  <Words>110</Words>
  <Application>Microsoft Office PowerPoint</Application>
  <PresentationFormat>On-screen Show (4:3)</PresentationFormat>
  <Paragraphs>27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Stephanie</dc:creator>
  <cp:lastModifiedBy>Stephanie</cp:lastModifiedBy>
  <cp:revision>29</cp:revision>
  <dcterms:created xsi:type="dcterms:W3CDTF">2014-05-15T05:32:39Z</dcterms:created>
  <dcterms:modified xsi:type="dcterms:W3CDTF">2014-06-10T19:38:14Z</dcterms:modified>
</cp:coreProperties>
</file>

<file path=docProps/thumbnail.jpeg>
</file>